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645"/>
  </p:normalViewPr>
  <p:slideViewPr>
    <p:cSldViewPr snapToGrid="0">
      <p:cViewPr varScale="1">
        <p:scale>
          <a:sx n="69" d="100"/>
          <a:sy n="69" d="100"/>
        </p:scale>
        <p:origin x="5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10/8/2022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229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10/8/2022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822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10/8/2022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965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10/8/2022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373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10/8/2022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837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10/8/2022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883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10/8/2022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025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10/8/2022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745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10/8/2022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306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10/8/2022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783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10/8/2022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115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10/8/2022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9784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6B4480E-B7FF-4481-890E-043A69AE6FE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Due persone che si tengono le mani">
            <a:extLst>
              <a:ext uri="{FF2B5EF4-FFF2-40B4-BE49-F238E27FC236}">
                <a16:creationId xmlns:a16="http://schemas.microsoft.com/office/drawing/2014/main" id="{56C2CE07-35E0-42F1-0497-C329EF1665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664" b="806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4C13BAB-7C00-4D21-A857-E3D41C0A2A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883" y="1661699"/>
            <a:ext cx="3703320" cy="949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F1FF39A-AC3C-4066-9D4C-519AA22812E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883" y="1817914"/>
            <a:ext cx="3702134" cy="3378388"/>
          </a:xfrm>
          <a:prstGeom prst="rect">
            <a:avLst/>
          </a:prstGeom>
          <a:solidFill>
            <a:schemeClr val="bg1">
              <a:alpha val="97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76B2C57-A984-E839-42A1-07B12F1BA1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9510" y="2324906"/>
            <a:ext cx="3412067" cy="1588698"/>
          </a:xfrm>
        </p:spPr>
        <p:txBody>
          <a:bodyPr>
            <a:noAutofit/>
          </a:bodyPr>
          <a:lstStyle/>
          <a:p>
            <a:pPr algn="ctr" defTabSz="914400">
              <a:lnSpc>
                <a:spcPct val="88000"/>
              </a:lnSpc>
            </a:pPr>
            <a:r>
              <a:rPr lang="it-IT" sz="2600" b="1" spc="-100" dirty="0" smtClean="0">
                <a:solidFill>
                  <a:schemeClr val="tx1"/>
                </a:solidFill>
                <a:latin typeface="The Hand Extrablack" panose="03070502030502020204" pitchFamily="66" charset="0"/>
              </a:rPr>
              <a:t>Leggiamo le statistiche dell’Universo dei nonni</a:t>
            </a:r>
            <a:endParaRPr lang="it-IT" sz="2600" b="1" spc="-100" dirty="0">
              <a:solidFill>
                <a:schemeClr val="tx1"/>
              </a:solidFill>
              <a:latin typeface="The Hand Extrablack" panose="03070502030502020204" pitchFamily="66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A77A811-D189-CE37-708A-415BDF8070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9510" y="3945249"/>
            <a:ext cx="3412067" cy="738820"/>
          </a:xfrm>
        </p:spPr>
        <p:txBody>
          <a:bodyPr>
            <a:normAutofit fontScale="92500"/>
          </a:bodyPr>
          <a:lstStyle/>
          <a:p>
            <a:r>
              <a:rPr lang="it-IT" b="1" dirty="0" err="1">
                <a:latin typeface="The Hand Extrablack" panose="03070502030502020204" pitchFamily="66" charset="0"/>
              </a:rPr>
              <a:t>Prof.Gian</a:t>
            </a:r>
            <a:r>
              <a:rPr lang="it-IT" b="1" dirty="0">
                <a:latin typeface="The Hand Extrablack" panose="03070502030502020204" pitchFamily="66" charset="0"/>
              </a:rPr>
              <a:t> Carlo </a:t>
            </a:r>
            <a:r>
              <a:rPr lang="it-IT" b="1" dirty="0" err="1">
                <a:latin typeface="The Hand Extrablack" panose="03070502030502020204" pitchFamily="66" charset="0"/>
              </a:rPr>
              <a:t>Blangiardo</a:t>
            </a:r>
            <a:r>
              <a:rPr lang="it-IT" b="1" dirty="0">
                <a:latin typeface="The Hand Extrablack" panose="03070502030502020204" pitchFamily="66" charset="0"/>
              </a:rPr>
              <a:t>,</a:t>
            </a:r>
          </a:p>
          <a:p>
            <a:r>
              <a:rPr lang="it-IT" b="1" dirty="0">
                <a:latin typeface="The Hand Extrablack" panose="03070502030502020204" pitchFamily="66" charset="0"/>
              </a:rPr>
              <a:t>Presidente dell’Istat</a:t>
            </a:r>
          </a:p>
        </p:txBody>
      </p:sp>
    </p:spTree>
    <p:extLst>
      <p:ext uri="{BB962C8B-B14F-4D97-AF65-F5344CB8AC3E}">
        <p14:creationId xmlns:p14="http://schemas.microsoft.com/office/powerpoint/2010/main" val="14357570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8B67FA-215F-8A77-C3D8-C7B430C5B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latin typeface="The Hand Extrablack" panose="03070502030502020204" pitchFamily="66" charset="0"/>
              </a:rPr>
              <a:t>Le reti sociali dei nonni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B46E38-8DCB-B318-94DC-F8437D6BC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328338"/>
            <a:ext cx="11029615" cy="3634486"/>
          </a:xfrm>
        </p:spPr>
        <p:txBody>
          <a:bodyPr>
            <a:normAutofit/>
          </a:bodyPr>
          <a:lstStyle/>
          <a:p>
            <a:r>
              <a:rPr lang="it-IT" sz="2800" dirty="0"/>
              <a:t>Dal 1998 al 2016 è in netto aumento la percentuale di nonni che dichiarano di avere amici e altri parenti (oltre ai familiari stretti) su cui poter contare in caso di necessità: il 38,5% nel1998 e il 44,4% nel 2016 riferisce di avere amici, il 30,3% e il 36,1% (rispettivamente nel 1998 e nel 2016) riferiscono di avere altri </a:t>
            </a:r>
            <a:r>
              <a:rPr lang="it-IT" sz="2800" dirty="0" smtClean="0"/>
              <a:t>parenti cui fare affidamento. </a:t>
            </a:r>
            <a:endParaRPr lang="it-IT" sz="2800" dirty="0"/>
          </a:p>
          <a:p>
            <a:r>
              <a:rPr lang="it-IT" sz="2800" dirty="0"/>
              <a:t>Al contrario, dal 1998 la percentuale di </a:t>
            </a:r>
            <a:r>
              <a:rPr lang="it-IT" sz="2800" dirty="0" smtClean="0"/>
              <a:t>coloro che </a:t>
            </a:r>
            <a:r>
              <a:rPr lang="it-IT" sz="2800" dirty="0"/>
              <a:t>dichiarano di avere vicini di casa su cui poter contare è diminuita.</a:t>
            </a:r>
          </a:p>
        </p:txBody>
      </p:sp>
    </p:spTree>
    <p:extLst>
      <p:ext uri="{BB962C8B-B14F-4D97-AF65-F5344CB8AC3E}">
        <p14:creationId xmlns:p14="http://schemas.microsoft.com/office/powerpoint/2010/main" val="257332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8B67FA-215F-8A77-C3D8-C7B430C5B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1154544"/>
            <a:ext cx="11029616" cy="736331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 smtClean="0">
                <a:latin typeface="The Hand Extrablack" panose="03070502030502020204" pitchFamily="66" charset="0"/>
              </a:rPr>
              <a:t>Il contesto di riferimento: Molti </a:t>
            </a:r>
            <a:r>
              <a:rPr lang="it-IT" sz="2400" b="1" dirty="0">
                <a:latin typeface="The Hand Extrablack" panose="03070502030502020204" pitchFamily="66" charset="0"/>
              </a:rPr>
              <a:t>anziani, pochi bambini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B46E38-8DCB-B318-94DC-F8437D6BC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L'Italia è un Paese che dalla seconda metà del XX secolo ha registrato un calo </a:t>
            </a:r>
            <a:r>
              <a:rPr lang="it-IT" dirty="0" smtClean="0"/>
              <a:t>di </a:t>
            </a:r>
            <a:r>
              <a:rPr lang="it-IT" dirty="0"/>
              <a:t>mortalità e </a:t>
            </a:r>
            <a:r>
              <a:rPr lang="it-IT" dirty="0" smtClean="0"/>
              <a:t>di fecondità assai più </a:t>
            </a:r>
            <a:r>
              <a:rPr lang="it-IT" dirty="0"/>
              <a:t>marcato rispetto ad altri Paesi sviluppati. </a:t>
            </a:r>
          </a:p>
          <a:p>
            <a:r>
              <a:rPr lang="it-IT" dirty="0"/>
              <a:t>Secondo gli ultimi dati disponibili (ISTAT, </a:t>
            </a:r>
            <a:r>
              <a:rPr lang="it-IT" dirty="0" smtClean="0"/>
              <a:t>2021 dati provvisori), </a:t>
            </a:r>
            <a:r>
              <a:rPr lang="it-IT" dirty="0"/>
              <a:t>la speranza di vita alla nascita ha raggiunto nel 2019 gli </a:t>
            </a:r>
            <a:r>
              <a:rPr lang="it-IT" dirty="0" smtClean="0"/>
              <a:t>81,1 </a:t>
            </a:r>
            <a:r>
              <a:rPr lang="it-IT" dirty="0"/>
              <a:t>anni per gli uomini e gli </a:t>
            </a:r>
            <a:r>
              <a:rPr lang="it-IT" dirty="0" smtClean="0"/>
              <a:t>84,7 </a:t>
            </a:r>
            <a:r>
              <a:rPr lang="it-IT" dirty="0"/>
              <a:t>per le donne, con un aumento di 17 e 18 anni rispetto al 1950-1953. </a:t>
            </a:r>
            <a:r>
              <a:rPr lang="it-IT" dirty="0" smtClean="0"/>
              <a:t> </a:t>
            </a:r>
            <a:endParaRPr lang="it-IT" dirty="0"/>
          </a:p>
          <a:p>
            <a:r>
              <a:rPr lang="it-IT" dirty="0"/>
              <a:t>Il tasso di </a:t>
            </a:r>
            <a:r>
              <a:rPr lang="it-IT" dirty="0" smtClean="0"/>
              <a:t>fecondità totale </a:t>
            </a:r>
            <a:r>
              <a:rPr lang="it-IT" dirty="0"/>
              <a:t>(TFR) è diminuito da 2,3 figli per donna nel 1952 a </a:t>
            </a:r>
            <a:r>
              <a:rPr lang="it-IT" dirty="0" smtClean="0"/>
              <a:t>1,2 </a:t>
            </a:r>
            <a:r>
              <a:rPr lang="it-IT" dirty="0" smtClean="0"/>
              <a:t>nel </a:t>
            </a:r>
            <a:r>
              <a:rPr lang="it-IT" dirty="0" smtClean="0"/>
              <a:t>2020 </a:t>
            </a:r>
            <a:r>
              <a:rPr lang="it-IT" dirty="0"/>
              <a:t>e l'età media </a:t>
            </a:r>
            <a:r>
              <a:rPr lang="it-IT" dirty="0" smtClean="0"/>
              <a:t>al parto, </a:t>
            </a:r>
            <a:r>
              <a:rPr lang="it-IT" dirty="0"/>
              <a:t>per le </a:t>
            </a:r>
            <a:r>
              <a:rPr lang="it-IT" dirty="0" smtClean="0"/>
              <a:t>donne, </a:t>
            </a:r>
            <a:r>
              <a:rPr lang="it-IT" dirty="0"/>
              <a:t>è aumentata da 25 a 32 anni</a:t>
            </a:r>
            <a:r>
              <a:rPr lang="it-IT" dirty="0" smtClean="0"/>
              <a:t>.</a:t>
            </a:r>
            <a:endParaRPr lang="it-IT" dirty="0"/>
          </a:p>
          <a:p>
            <a:r>
              <a:rPr lang="it-IT" dirty="0"/>
              <a:t>Da un lato, l'aumento della speranza di vita potrebbe comportare un maggior numero di anni di </a:t>
            </a:r>
            <a:r>
              <a:rPr lang="it-IT" i="1" dirty="0"/>
              <a:t>vita da nonni</a:t>
            </a:r>
            <a:r>
              <a:rPr lang="it-IT" dirty="0"/>
              <a:t>, nonché una maggiore probabilità di condividere questo ruolo con altri nonni in vita.  Anche i nipoti potranno godere di un maggior numero di nonni in vita e per un periodo più lungo. </a:t>
            </a:r>
          </a:p>
          <a:p>
            <a:r>
              <a:rPr lang="it-IT" dirty="0"/>
              <a:t>Dall'altro lato, le tendenze al ribasso della fertilità e il ritardo nella genitorialità probabilmente posticiperanno l'inizio dell'età in cui si diventa nonni, accorciandone la durata e aumentando la quota di persone che non diventano mai nonni. </a:t>
            </a:r>
          </a:p>
        </p:txBody>
      </p:sp>
    </p:spTree>
    <p:extLst>
      <p:ext uri="{BB962C8B-B14F-4D97-AF65-F5344CB8AC3E}">
        <p14:creationId xmlns:p14="http://schemas.microsoft.com/office/powerpoint/2010/main" val="198573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8B67FA-215F-8A77-C3D8-C7B430C5B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latin typeface="The Hand Extrablack" panose="03070502030502020204" pitchFamily="66" charset="0"/>
              </a:rPr>
              <a:t>Con Pochi </a:t>
            </a:r>
            <a:r>
              <a:rPr lang="it-IT" b="1" dirty="0">
                <a:latin typeface="The Hand Extrablack" panose="03070502030502020204" pitchFamily="66" charset="0"/>
              </a:rPr>
              <a:t>servizi: </a:t>
            </a:r>
            <a:r>
              <a:rPr lang="it-IT" b="1" dirty="0" smtClean="0">
                <a:latin typeface="The Hand Extrablack" panose="03070502030502020204" pitchFamily="66" charset="0"/>
              </a:rPr>
              <a:t>emerge il </a:t>
            </a:r>
            <a:r>
              <a:rPr lang="it-IT" b="1" dirty="0">
                <a:latin typeface="The Hand Extrablack" panose="03070502030502020204" pitchFamily="66" charset="0"/>
              </a:rPr>
              <a:t>ruolo insostituibile dei nonni nella cura dei più piccoli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B46E38-8DCB-B318-94DC-F8437D6BC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Grazie al suo contesto sociale incentrato sulla famiglia e </a:t>
            </a:r>
            <a:r>
              <a:rPr lang="it-IT" dirty="0" smtClean="0"/>
              <a:t>a seguito delle limitate </a:t>
            </a:r>
            <a:r>
              <a:rPr lang="it-IT" dirty="0"/>
              <a:t>strutture pubbliche di assistenza all'infanzia, l'Italia è un Paese ottimale per </a:t>
            </a:r>
            <a:r>
              <a:rPr lang="it-IT" dirty="0" smtClean="0"/>
              <a:t>valutare il contributo dei </a:t>
            </a:r>
            <a:r>
              <a:rPr lang="it-IT" dirty="0"/>
              <a:t>nonni nel </a:t>
            </a:r>
            <a:r>
              <a:rPr lang="it-IT" dirty="0" smtClean="0"/>
              <a:t>quadro delle reti di welfare familiare. </a:t>
            </a:r>
            <a:endParaRPr lang="it-IT" dirty="0"/>
          </a:p>
          <a:p>
            <a:r>
              <a:rPr lang="it-IT" dirty="0"/>
              <a:t>I nonni in Italia costituiscono una fonte fondamentale di sostegno alla famiglia e svolgono un ruolo centrale nella cura informale dei bambini. </a:t>
            </a:r>
          </a:p>
          <a:p>
            <a:r>
              <a:rPr lang="it-IT" dirty="0"/>
              <a:t>Con la partecipazione di un maggior numero di donne al mercato del lavoro, la cura dei bambini da parte dei nonni sta acquisendo sempre più importanza: nel 2016 circa il 39% dei nipoti di età compresa tra 0 e 13 anni è stato accudito dai nonni quando i genitori erano al lavoro, </a:t>
            </a:r>
            <a:r>
              <a:rPr lang="it-IT" dirty="0" smtClean="0"/>
              <a:t>un contributo che segna un </a:t>
            </a:r>
            <a:r>
              <a:rPr lang="it-IT" dirty="0"/>
              <a:t>aumento di circa </a:t>
            </a:r>
            <a:r>
              <a:rPr lang="it-IT" dirty="0" smtClean="0"/>
              <a:t>dieci punti percentuali nel corso degli </a:t>
            </a:r>
            <a:r>
              <a:rPr lang="it-IT" dirty="0"/>
              <a:t>ultimi due decenni.</a:t>
            </a:r>
          </a:p>
        </p:txBody>
      </p:sp>
    </p:spTree>
    <p:extLst>
      <p:ext uri="{BB962C8B-B14F-4D97-AF65-F5344CB8AC3E}">
        <p14:creationId xmlns:p14="http://schemas.microsoft.com/office/powerpoint/2010/main" val="88666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8B67FA-215F-8A77-C3D8-C7B430C5B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latin typeface="The Hand Extrablack" panose="03070502030502020204" pitchFamily="66" charset="0"/>
              </a:rPr>
              <a:t>Essere nonni oggi: che cosa ci dicono le scienze sociali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B46E38-8DCB-B318-94DC-F8437D6BC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Fino </a:t>
            </a:r>
            <a:r>
              <a:rPr lang="it-IT" dirty="0"/>
              <a:t>a un passato recente, l'immagine dei nonni nelle società occidentali era associata alla vecchiaia e al declino fisico, e l'alto tasso di mortalità degli anziani molto spesso impediva la creazione e il rafforzamento del rapporto tra nonni e nipoti. </a:t>
            </a:r>
          </a:p>
          <a:p>
            <a:r>
              <a:rPr lang="it-IT" dirty="0"/>
              <a:t>Dalla seconda metà del XX secolo, si è assistito a una vera e propria rivoluzione. L'aspettativa di vita si è allungata ed è emersa quella che oggi chiamiamo "terza età", in cui le persone anziane sono in buona salute, sono diventate economicamente indipendenti, possono svolgere attività e interagire con le generazioni più giovani. </a:t>
            </a:r>
          </a:p>
          <a:p>
            <a:r>
              <a:rPr lang="it-IT" dirty="0"/>
              <a:t>A partire </a:t>
            </a:r>
            <a:r>
              <a:rPr lang="it-IT" dirty="0" smtClean="0"/>
              <a:t>dagli ultimi decenni del secolo scorso, </a:t>
            </a:r>
            <a:r>
              <a:rPr lang="it-IT" dirty="0"/>
              <a:t>il forte calo della </a:t>
            </a:r>
            <a:r>
              <a:rPr lang="it-IT" dirty="0" smtClean="0"/>
              <a:t>fecondità </a:t>
            </a:r>
            <a:r>
              <a:rPr lang="it-IT" dirty="0"/>
              <a:t>ha portato anche all'instaurarsi di relazioni intergenerazionali più intense e personalizzate, in quanto più generazioni in una famiglia trascorrono </a:t>
            </a:r>
            <a:r>
              <a:rPr lang="it-IT" dirty="0" smtClean="0"/>
              <a:t>un maggior </a:t>
            </a:r>
            <a:r>
              <a:rPr lang="it-IT" dirty="0" smtClean="0"/>
              <a:t>numero di </a:t>
            </a:r>
            <a:r>
              <a:rPr lang="it-IT" dirty="0" smtClean="0"/>
              <a:t>anni </a:t>
            </a:r>
            <a:r>
              <a:rPr lang="it-IT" dirty="0"/>
              <a:t>insieme rispetto al passato. Nel contesto della crescente importanza delle relazioni familiari multigenerazionali, il rapporto fra nonni e nipoti è riconosciuto come uno dei legami </a:t>
            </a:r>
            <a:r>
              <a:rPr lang="it-IT" dirty="0" smtClean="0"/>
              <a:t>più </a:t>
            </a:r>
            <a:r>
              <a:rPr lang="it-IT" dirty="0"/>
              <a:t>significativi.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0755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8B67FA-215F-8A77-C3D8-C7B430C5B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latin typeface="The Hand Extrablack" panose="03070502030502020204" pitchFamily="66" charset="0"/>
              </a:rPr>
              <a:t>Essere nonne in </a:t>
            </a:r>
            <a:r>
              <a:rPr lang="it-IT" b="1" dirty="0" err="1">
                <a:latin typeface="The Hand Extrablack" panose="03070502030502020204" pitchFamily="66" charset="0"/>
              </a:rPr>
              <a:t>europa</a:t>
            </a:r>
            <a:r>
              <a:rPr lang="it-IT" b="1" dirty="0">
                <a:latin typeface="The Hand Extrablack" panose="03070502030502020204" pitchFamily="66" charset="0"/>
              </a:rPr>
              <a:t> e in </a:t>
            </a:r>
            <a:r>
              <a:rPr lang="it-IT" b="1" dirty="0" err="1">
                <a:latin typeface="The Hand Extrablack" panose="03070502030502020204" pitchFamily="66" charset="0"/>
              </a:rPr>
              <a:t>italia</a:t>
            </a:r>
            <a:endParaRPr lang="it-IT" b="1" dirty="0">
              <a:latin typeface="The Hand Extrablack" panose="03070502030502020204" pitchFamily="66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B46E38-8DCB-B318-94DC-F8437D6BC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328338"/>
            <a:ext cx="11029615" cy="3634486"/>
          </a:xfrm>
        </p:spPr>
        <p:txBody>
          <a:bodyPr>
            <a:normAutofit/>
          </a:bodyPr>
          <a:lstStyle/>
          <a:p>
            <a:r>
              <a:rPr lang="it-IT" sz="2000" dirty="0"/>
              <a:t>In Europa, negli ultimi 60 anni, l'età in cui le donne diventano nonne è aumentata costantemente in tutti i Paesi nel corso del tempo, mentre la prevalenza </a:t>
            </a:r>
            <a:r>
              <a:rPr lang="it-IT" sz="2000" dirty="0" smtClean="0"/>
              <a:t>(frequenza relativa) di </a:t>
            </a:r>
            <a:r>
              <a:rPr lang="it-IT" sz="2000" dirty="0"/>
              <a:t>nonni nella popolazione è diminuita. Di conseguenza, anche il numero di legami familiari multigenerazionali che le donne sperimentano nella loro vita è diminuito in modo significativo</a:t>
            </a:r>
          </a:p>
          <a:p>
            <a:r>
              <a:rPr lang="it-IT" sz="2000" dirty="0"/>
              <a:t>Spagna e Italia si distinguono per avere la più bassa "offerta di nipoti" (cioè il numero di nipoti </a:t>
            </a:r>
            <a:r>
              <a:rPr lang="it-IT" sz="2000" dirty="0" smtClean="0"/>
              <a:t>mediamente attesi </a:t>
            </a:r>
            <a:r>
              <a:rPr lang="it-IT" sz="2000" dirty="0"/>
              <a:t>nel corso della vita), nonché la più bassa prevalenza di nonne.</a:t>
            </a:r>
          </a:p>
        </p:txBody>
      </p:sp>
    </p:spTree>
    <p:extLst>
      <p:ext uri="{BB962C8B-B14F-4D97-AF65-F5344CB8AC3E}">
        <p14:creationId xmlns:p14="http://schemas.microsoft.com/office/powerpoint/2010/main" val="17717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8B67FA-215F-8A77-C3D8-C7B430C5B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665019"/>
            <a:ext cx="11029616" cy="727094"/>
          </a:xfrm>
        </p:spPr>
        <p:txBody>
          <a:bodyPr/>
          <a:lstStyle/>
          <a:p>
            <a:r>
              <a:rPr lang="it-IT" b="1" dirty="0" smtClean="0">
                <a:latin typeface="The Hand Extrablack" panose="03070502030502020204" pitchFamily="66" charset="0"/>
              </a:rPr>
              <a:t>I Nonni italiani: </a:t>
            </a:r>
            <a:r>
              <a:rPr lang="it-IT" b="1" dirty="0">
                <a:latin typeface="The Hand Extrablack" panose="03070502030502020204" pitchFamily="66" charset="0"/>
              </a:rPr>
              <a:t>quanti sono e quanti anni hanno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B46E38-8DCB-B318-94DC-F8437D6BC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1392113"/>
            <a:ext cx="11029615" cy="5137996"/>
          </a:xfrm>
        </p:spPr>
        <p:txBody>
          <a:bodyPr>
            <a:noAutofit/>
          </a:bodyPr>
          <a:lstStyle/>
          <a:p>
            <a:r>
              <a:rPr lang="it-IT" dirty="0"/>
              <a:t>In valori assoluti, i nonni in Italia erano circa 10,9 milioni nel </a:t>
            </a:r>
            <a:r>
              <a:rPr lang="it-IT" dirty="0" smtClean="0"/>
              <a:t>1998, e 12,3 </a:t>
            </a:r>
            <a:r>
              <a:rPr lang="it-IT" dirty="0"/>
              <a:t>milioni nel </a:t>
            </a:r>
            <a:r>
              <a:rPr lang="it-IT" dirty="0" smtClean="0"/>
              <a:t>2016: </a:t>
            </a:r>
            <a:r>
              <a:rPr lang="it-IT" dirty="0"/>
              <a:t>circa il 28% degli uomini e il 38% delle donne nel </a:t>
            </a:r>
            <a:r>
              <a:rPr lang="it-IT" dirty="0" smtClean="0"/>
              <a:t>1998  e il </a:t>
            </a:r>
            <a:r>
              <a:rPr lang="it-IT" dirty="0" smtClean="0"/>
              <a:t>27</a:t>
            </a:r>
            <a:r>
              <a:rPr lang="it-IT" dirty="0"/>
              <a:t>%,  e</a:t>
            </a:r>
            <a:r>
              <a:rPr lang="it-IT" dirty="0" smtClean="0"/>
              <a:t> 35%, rispettivamente, nel </a:t>
            </a:r>
            <a:r>
              <a:rPr lang="it-IT" dirty="0"/>
              <a:t>2016.</a:t>
            </a:r>
          </a:p>
          <a:p>
            <a:r>
              <a:rPr lang="it-IT" dirty="0"/>
              <a:t>Complessivamente, le nonne rappresentano la maggioranza, con una proporzione sempre uguale nel tempo, a circa il 60%. </a:t>
            </a:r>
          </a:p>
          <a:p>
            <a:r>
              <a:rPr lang="it-IT" dirty="0"/>
              <a:t>L'età media dei nonni è aumentata linearmente da 68 anni nel 1998 a quasi 71 anni nel 2016.</a:t>
            </a:r>
          </a:p>
          <a:p>
            <a:r>
              <a:rPr lang="it-IT" dirty="0"/>
              <a:t>Nel 1998, circa il 43% delle donne di età 55-59 anni aveva almeno un nipote, mentre nel 2016 questa percentuale è scesa al 33% circa.</a:t>
            </a:r>
          </a:p>
          <a:p>
            <a:r>
              <a:rPr lang="it-IT" dirty="0"/>
              <a:t>Analogamente, più del 60% delle donne tra i 60 e i 64 anni erano nonne nel 1998, una quota che scende al 50% circa nel 2016.</a:t>
            </a:r>
          </a:p>
          <a:p>
            <a:r>
              <a:rPr lang="it-IT" dirty="0"/>
              <a:t>Gli uomini diventano nonni più tardi delle donne e le prime differenze significative nella loro prevalenza nella popolazione si osservano dopo i 50 anni di età. Tuttavia, il rinvio della </a:t>
            </a:r>
            <a:r>
              <a:rPr lang="it-IT" dirty="0" smtClean="0"/>
              <a:t>«</a:t>
            </a:r>
            <a:r>
              <a:rPr lang="it-IT" dirty="0" err="1" smtClean="0"/>
              <a:t>nonnità</a:t>
            </a:r>
            <a:r>
              <a:rPr lang="it-IT" dirty="0" smtClean="0"/>
              <a:t>» </a:t>
            </a:r>
            <a:r>
              <a:rPr lang="it-IT" dirty="0"/>
              <a:t>è evidente. </a:t>
            </a:r>
            <a:r>
              <a:rPr lang="it-IT" dirty="0" smtClean="0"/>
              <a:t> Ad </a:t>
            </a:r>
            <a:r>
              <a:rPr lang="it-IT" dirty="0"/>
              <a:t>esempio, la percentuale di nonni tra i 60 e i 64 anni è diminuita di circa l'11% tra il 1998 e il 2016 e di quasi l'8% nella fascia di età successiva.</a:t>
            </a:r>
          </a:p>
          <a:p>
            <a:r>
              <a:rPr lang="it-IT" dirty="0"/>
              <a:t>Complessivamente, l'età mediana in cui la metà della popolazione sopra i 35 anni è costituita da nonni si è spostata in avanti di almeno 5 anni</a:t>
            </a:r>
          </a:p>
        </p:txBody>
      </p:sp>
    </p:spTree>
    <p:extLst>
      <p:ext uri="{BB962C8B-B14F-4D97-AF65-F5344CB8AC3E}">
        <p14:creationId xmlns:p14="http://schemas.microsoft.com/office/powerpoint/2010/main" val="192312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8B67FA-215F-8A77-C3D8-C7B430C5B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latin typeface="The Hand Extrablack" panose="03070502030502020204" pitchFamily="66" charset="0"/>
              </a:rPr>
              <a:t>istruzione </a:t>
            </a:r>
            <a:r>
              <a:rPr lang="it-IT" b="1" dirty="0">
                <a:latin typeface="The Hand Extrablack" panose="03070502030502020204" pitchFamily="66" charset="0"/>
              </a:rPr>
              <a:t>e stato </a:t>
            </a:r>
            <a:r>
              <a:rPr lang="it-IT" b="1" dirty="0" smtClean="0">
                <a:latin typeface="The Hand Extrablack" panose="03070502030502020204" pitchFamily="66" charset="0"/>
              </a:rPr>
              <a:t>civile dei Nonni italiani </a:t>
            </a:r>
            <a:endParaRPr lang="it-IT" b="1" dirty="0">
              <a:latin typeface="The Hand Extrablack" panose="03070502030502020204" pitchFamily="66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B46E38-8DCB-B318-94DC-F8437D6BC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328338"/>
            <a:ext cx="11029615" cy="3634486"/>
          </a:xfrm>
        </p:spPr>
        <p:txBody>
          <a:bodyPr>
            <a:normAutofit lnSpcReduction="10000"/>
          </a:bodyPr>
          <a:lstStyle/>
          <a:p>
            <a:r>
              <a:rPr lang="it-IT" dirty="0"/>
              <a:t>Il tasso di crescita dei separati tra i nonni </a:t>
            </a:r>
            <a:r>
              <a:rPr lang="it-IT" dirty="0" smtClean="0"/>
              <a:t>è </a:t>
            </a:r>
            <a:r>
              <a:rPr lang="it-IT" dirty="0"/>
              <a:t>superiore a quello dei non-nonni, così come </a:t>
            </a:r>
            <a:r>
              <a:rPr lang="it-IT" dirty="0" smtClean="0"/>
              <a:t>lo è quello </a:t>
            </a:r>
            <a:r>
              <a:rPr lang="it-IT" dirty="0"/>
              <a:t>del livello di istruzione. </a:t>
            </a:r>
            <a:r>
              <a:rPr lang="it-IT" dirty="0" smtClean="0"/>
              <a:t> A </a:t>
            </a:r>
            <a:r>
              <a:rPr lang="it-IT" dirty="0"/>
              <a:t>causa dello svantaggio maschile nell'aspettativa di vita, unitamente al fatto che gli uomini </a:t>
            </a:r>
            <a:r>
              <a:rPr lang="it-IT" dirty="0" smtClean="0"/>
              <a:t>hanno </a:t>
            </a:r>
            <a:r>
              <a:rPr lang="it-IT" dirty="0"/>
              <a:t>in media circa 3 anni in più </a:t>
            </a:r>
            <a:r>
              <a:rPr lang="it-IT" dirty="0" smtClean="0"/>
              <a:t>rispetto alle donne </a:t>
            </a:r>
            <a:r>
              <a:rPr lang="it-IT" dirty="0"/>
              <a:t>che sposano, la percentuale di vedove </a:t>
            </a:r>
            <a:r>
              <a:rPr lang="it-IT" dirty="0" smtClean="0"/>
              <a:t>(e di nonne vedove) è </a:t>
            </a:r>
            <a:r>
              <a:rPr lang="it-IT" dirty="0"/>
              <a:t>in genere </a:t>
            </a:r>
            <a:r>
              <a:rPr lang="it-IT" dirty="0" smtClean="0"/>
              <a:t>assai superiore </a:t>
            </a:r>
            <a:r>
              <a:rPr lang="it-IT" dirty="0"/>
              <a:t>a quella degli uomini, anche se è leggermente diminuita nel tempo.</a:t>
            </a:r>
          </a:p>
          <a:p>
            <a:r>
              <a:rPr lang="it-IT" dirty="0" smtClean="0"/>
              <a:t>Sul fronte dell’istruzione, nel 1998 </a:t>
            </a:r>
            <a:r>
              <a:rPr lang="it-IT" dirty="0"/>
              <a:t>circa l'11% dei nonni aveva </a:t>
            </a:r>
            <a:r>
              <a:rPr lang="it-IT" dirty="0" smtClean="0"/>
              <a:t>un livello superiore </a:t>
            </a:r>
            <a:r>
              <a:rPr lang="it-IT" dirty="0"/>
              <a:t>alla scuola secondaria di primo grado. Questa quota è salita a circa il 22% dopo poco meno di 20 anni. </a:t>
            </a:r>
          </a:p>
          <a:p>
            <a:r>
              <a:rPr lang="it-IT" dirty="0"/>
              <a:t>Entrambe queste tendenze meritano attenzione, in considerazione delle loro potenziali implicazioni per le relazioni nonni-nipoti. L'aumento dei tassi di </a:t>
            </a:r>
            <a:r>
              <a:rPr lang="it-IT" dirty="0" smtClean="0"/>
              <a:t>instabilità coniugale suggerisce </a:t>
            </a:r>
            <a:r>
              <a:rPr lang="it-IT" dirty="0"/>
              <a:t>che un maggior numero di nonni subisce la dissoluzione del matrimonio rispetto al passato, oltre a risposarsi con partner che non sono i nonni biologici dei nipoti. Le persone con un livello di istruzione più elevato potrebbero diventare nonni più tardi nella vita, rispetto a quelle con un livello di istruzione più basso, o avere maggiori probabilità di non vivere affatto </a:t>
            </a:r>
            <a:r>
              <a:rPr lang="it-IT" dirty="0" smtClean="0"/>
              <a:t>tale esperienza.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590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8B67FA-215F-8A77-C3D8-C7B430C5B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latin typeface="The Hand Extrablack" panose="03070502030502020204" pitchFamily="66" charset="0"/>
              </a:rPr>
              <a:t>condizione </a:t>
            </a:r>
            <a:r>
              <a:rPr lang="it-IT" b="1" dirty="0">
                <a:latin typeface="The Hand Extrablack" panose="03070502030502020204" pitchFamily="66" charset="0"/>
              </a:rPr>
              <a:t>occupazionale e status </a:t>
            </a:r>
            <a:r>
              <a:rPr lang="it-IT" b="1" dirty="0" smtClean="0">
                <a:latin typeface="The Hand Extrablack" panose="03070502030502020204" pitchFamily="66" charset="0"/>
              </a:rPr>
              <a:t>economico dei nonni italiani</a:t>
            </a:r>
            <a:endParaRPr lang="it-IT" b="1" dirty="0">
              <a:latin typeface="The Hand Extrablack" panose="03070502030502020204" pitchFamily="66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B46E38-8DCB-B318-94DC-F8437D6BC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1993488"/>
            <a:ext cx="11029615" cy="3634486"/>
          </a:xfrm>
        </p:spPr>
        <p:txBody>
          <a:bodyPr>
            <a:normAutofit/>
          </a:bodyPr>
          <a:lstStyle/>
          <a:p>
            <a:r>
              <a:rPr lang="it-IT" sz="2800" dirty="0" smtClean="0"/>
              <a:t>Nel tempo tra </a:t>
            </a:r>
            <a:r>
              <a:rPr lang="it-IT" sz="2800" dirty="0"/>
              <a:t>i nonni </a:t>
            </a:r>
            <a:r>
              <a:rPr lang="it-IT" sz="2800" dirty="0" smtClean="0"/>
              <a:t>troviamo, come è lecito attendersi, </a:t>
            </a:r>
            <a:r>
              <a:rPr lang="it-IT" sz="2800" dirty="0"/>
              <a:t>un numero crescente di pensionati, a fronte di una diminuzione della percentuale di </a:t>
            </a:r>
            <a:r>
              <a:rPr lang="it-IT" sz="2800" dirty="0" smtClean="0"/>
              <a:t>casalinghe, </a:t>
            </a:r>
            <a:r>
              <a:rPr lang="it-IT" sz="2800" dirty="0"/>
              <a:t>mentre gli occupati e i disoccupati aumentano di meno dell’1%.</a:t>
            </a:r>
          </a:p>
          <a:p>
            <a:r>
              <a:rPr lang="it-IT" sz="2800" dirty="0"/>
              <a:t>È molto alta la percentuale di nonni con reddito proprio (circa l’84%) e casa di proprietà (75%).</a:t>
            </a:r>
          </a:p>
        </p:txBody>
      </p:sp>
    </p:spTree>
    <p:extLst>
      <p:ext uri="{BB962C8B-B14F-4D97-AF65-F5344CB8AC3E}">
        <p14:creationId xmlns:p14="http://schemas.microsoft.com/office/powerpoint/2010/main" val="169119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8B67FA-215F-8A77-C3D8-C7B430C5B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latin typeface="The Hand Extrablack" panose="03070502030502020204" pitchFamily="66" charset="0"/>
              </a:rPr>
              <a:t>Nonni e nipoti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B46E38-8DCB-B318-94DC-F8437D6BC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328338"/>
            <a:ext cx="11029615" cy="3634486"/>
          </a:xfrm>
        </p:spPr>
        <p:txBody>
          <a:bodyPr>
            <a:normAutofit/>
          </a:bodyPr>
          <a:lstStyle/>
          <a:p>
            <a:r>
              <a:rPr lang="it-IT" sz="2800" dirty="0"/>
              <a:t>Tra il 1998 e il 2016, il numero medio di nipoti passa da 3,5 a 3,1.</a:t>
            </a:r>
          </a:p>
          <a:p>
            <a:r>
              <a:rPr lang="it-IT" sz="2800" dirty="0"/>
              <a:t>La quota di nonni che non hanno più di tre nipoti aumenta nel tempo di 3 punti percentuali. </a:t>
            </a:r>
          </a:p>
          <a:p>
            <a:r>
              <a:rPr lang="it-IT" sz="2800" dirty="0"/>
              <a:t>Aumenta il numero di nonni con almeno un genitore ancora in vita, coerentemente con il processo di invecchiamento in buona salute </a:t>
            </a:r>
            <a:r>
              <a:rPr lang="it-IT" sz="2800" dirty="0" smtClean="0"/>
              <a:t>della popolazione e con l’aumento </a:t>
            </a:r>
            <a:r>
              <a:rPr lang="it-IT" sz="2800" dirty="0"/>
              <a:t>della longevità.</a:t>
            </a:r>
          </a:p>
        </p:txBody>
      </p:sp>
    </p:spTree>
    <p:extLst>
      <p:ext uri="{BB962C8B-B14F-4D97-AF65-F5344CB8AC3E}">
        <p14:creationId xmlns:p14="http://schemas.microsoft.com/office/powerpoint/2010/main" val="96985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VTI">
  <a:themeElements>
    <a:clrScheme name="AnalogousFromRegularSeedLeftStep">
      <a:dk1>
        <a:srgbClr val="000000"/>
      </a:dk1>
      <a:lt1>
        <a:srgbClr val="FFFFFF"/>
      </a:lt1>
      <a:dk2>
        <a:srgbClr val="1B2F2F"/>
      </a:dk2>
      <a:lt2>
        <a:srgbClr val="F0F2F3"/>
      </a:lt2>
      <a:accent1>
        <a:srgbClr val="C3904D"/>
      </a:accent1>
      <a:accent2>
        <a:srgbClr val="B14D3B"/>
      </a:accent2>
      <a:accent3>
        <a:srgbClr val="C34D6C"/>
      </a:accent3>
      <a:accent4>
        <a:srgbClr val="B13B8C"/>
      </a:accent4>
      <a:accent5>
        <a:srgbClr val="B84DC3"/>
      </a:accent5>
      <a:accent6>
        <a:srgbClr val="763CB2"/>
      </a:accent6>
      <a:hlink>
        <a:srgbClr val="3F76BF"/>
      </a:hlink>
      <a:folHlink>
        <a:srgbClr val="7F7F7F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1390</Words>
  <Application>Microsoft Office PowerPoint</Application>
  <PresentationFormat>Widescreen</PresentationFormat>
  <Paragraphs>42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Gill Sans MT</vt:lpstr>
      <vt:lpstr>The Hand Extrablack</vt:lpstr>
      <vt:lpstr>Wingdings 2</vt:lpstr>
      <vt:lpstr>DividendVTI</vt:lpstr>
      <vt:lpstr>Leggiamo le statistiche dell’Universo dei nonni</vt:lpstr>
      <vt:lpstr>Il contesto di riferimento: Molti anziani, pochi bambini</vt:lpstr>
      <vt:lpstr>Con Pochi servizi: emerge il ruolo insostituibile dei nonni nella cura dei più piccoli</vt:lpstr>
      <vt:lpstr>Essere nonni oggi: che cosa ci dicono le scienze sociali</vt:lpstr>
      <vt:lpstr>Essere nonne in europa e in italia</vt:lpstr>
      <vt:lpstr>I Nonni italiani: quanti sono e quanti anni hanno</vt:lpstr>
      <vt:lpstr>istruzione e stato civile dei Nonni italiani </vt:lpstr>
      <vt:lpstr>condizione occupazionale e status economico dei nonni italiani</vt:lpstr>
      <vt:lpstr>Nonni e nipoti</vt:lpstr>
      <vt:lpstr>Le reti sociali dei nonni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Nonni e anziani</dc:title>
  <dc:creator>Annalisa Cicerchia</dc:creator>
  <cp:lastModifiedBy>Windows User</cp:lastModifiedBy>
  <cp:revision>22</cp:revision>
  <dcterms:created xsi:type="dcterms:W3CDTF">2022-10-06T15:07:40Z</dcterms:created>
  <dcterms:modified xsi:type="dcterms:W3CDTF">2022-10-08T15:53:56Z</dcterms:modified>
</cp:coreProperties>
</file>